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396" r:id="rId2"/>
    <p:sldId id="397" r:id="rId3"/>
    <p:sldId id="407" r:id="rId4"/>
    <p:sldId id="408" r:id="rId5"/>
    <p:sldId id="409" r:id="rId6"/>
    <p:sldId id="386" r:id="rId7"/>
  </p:sldIdLst>
  <p:sldSz cx="20104100" cy="11309350"/>
  <p:notesSz cx="9942513" cy="6761163"/>
  <p:embeddedFontLst>
    <p:embeddedFont>
      <p:font typeface="Verdana" panose="020B0604030504040204" pitchFamily="34" charset="0"/>
      <p:regular r:id="rId9"/>
      <p:bold r:id="rId10"/>
      <p:italic r:id="rId11"/>
      <p:boldItalic r:id="rId12"/>
    </p:embeddedFont>
    <p:embeddedFont>
      <p:font typeface="Bahnschrift" panose="020B0502040204020203" pitchFamily="34" charset="0"/>
      <p:regular r:id="rId13"/>
      <p:bold r:id="rId14"/>
    </p:embeddedFont>
    <p:embeddedFont>
      <p:font typeface="Druk Cyr" charset="-52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413E"/>
    <a:srgbClr val="6585A1"/>
    <a:srgbClr val="E2939A"/>
    <a:srgbClr val="F6F6F6"/>
    <a:srgbClr val="433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918" autoAdjust="0"/>
    <p:restoredTop sz="93968" autoAdjust="0"/>
  </p:normalViewPr>
  <p:slideViewPr>
    <p:cSldViewPr>
      <p:cViewPr>
        <p:scale>
          <a:sx n="50" d="100"/>
          <a:sy n="50" d="100"/>
        </p:scale>
        <p:origin x="36" y="7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526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r">
              <a:defRPr sz="600"/>
            </a:lvl1pPr>
          </a:lstStyle>
          <a:p>
            <a:fld id="{4FB41E33-8355-4FE5-96A2-94EF44A0DF28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81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19" tIns="24309" rIns="48619" bIns="2430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938" y="3253407"/>
            <a:ext cx="7954638" cy="2663086"/>
          </a:xfrm>
          <a:prstGeom prst="rect">
            <a:avLst/>
          </a:prstGeom>
        </p:spPr>
        <p:txBody>
          <a:bodyPr vert="horz" lIns="48619" tIns="24309" rIns="48619" bIns="2430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526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r">
              <a:defRPr sz="600"/>
            </a:lvl1pPr>
          </a:lstStyle>
          <a:p>
            <a:fld id="{D21BA76F-95BB-457F-91E2-62770FE7B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5850" y="4054475"/>
            <a:ext cx="157734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spc="100" dirty="0" smtClean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ДИАГНОСТИКА </a:t>
            </a:r>
            <a:r>
              <a:rPr lang="ru-RU" sz="3800" b="1" spc="100" dirty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ПРОФЕССИОНАЛЬНЫХ КОМПЕТЕНЦИЙ ПЕДАГОГИЧЕСКИХ РАБОТНИКОВ И УПРАВЛЕНСКИХ КАДРОВ РЕСПУБЛИКИ </a:t>
            </a:r>
            <a:r>
              <a:rPr lang="ru-RU" sz="3800" b="1" spc="100" dirty="0" smtClean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ТАТАРСТАН В 2024 ГОДУ</a:t>
            </a:r>
          </a:p>
          <a:p>
            <a:pPr algn="ctr"/>
            <a:r>
              <a:rPr lang="ru-RU" sz="3800" b="1" spc="100" dirty="0" smtClean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(09.09.2024-18.09.2024)</a:t>
            </a:r>
          </a:p>
        </p:txBody>
      </p:sp>
      <p:pic>
        <p:nvPicPr>
          <p:cNvPr id="8" name="Picture 2" descr="https://ca-tatar.ru/media/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650" y="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5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s://ca-tatar.ru/media/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650" y="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7" t="20282" r="-1"/>
          <a:stretch/>
        </p:blipFill>
        <p:spPr>
          <a:xfrm>
            <a:off x="4452292" y="2008647"/>
            <a:ext cx="11656715" cy="31872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718050" y="3519372"/>
            <a:ext cx="10820399" cy="553998"/>
          </a:xfrm>
          <a:prstGeom prst="rect">
            <a:avLst/>
          </a:prstGeom>
          <a:solidFill>
            <a:srgbClr val="F6F6F6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ru-RU" b="1" dirty="0" smtClean="0">
                <a:solidFill>
                  <a:srgbClr val="6585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профессиональных компетенций педагогических работников - </a:t>
            </a:r>
            <a:r>
              <a:rPr lang="ru-RU" b="1" dirty="0" smtClean="0">
                <a:solidFill>
                  <a:srgbClr val="8A41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кандидатов на повышение квалификации в 2025 году</a:t>
            </a:r>
            <a:endParaRPr lang="ru-RU" b="1" dirty="0">
              <a:solidFill>
                <a:srgbClr val="8A4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181769"/>
              </p:ext>
            </p:extLst>
          </p:nvPr>
        </p:nvGraphicFramePr>
        <p:xfrm>
          <a:off x="788558" y="6771296"/>
          <a:ext cx="5420581" cy="301449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420581">
                  <a:extLst>
                    <a:ext uri="{9D8B030D-6E8A-4147-A177-3AD203B41FA5}">
                      <a16:colId xmlns:a16="http://schemas.microsoft.com/office/drawing/2014/main" val="3550549699"/>
                    </a:ext>
                  </a:extLst>
                </a:gridCol>
              </a:tblGrid>
              <a:tr h="605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Общеобразовательные </a:t>
                      </a:r>
                      <a:r>
                        <a:rPr lang="ru-RU" sz="2000" b="1" baseline="0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организации</a:t>
                      </a:r>
                      <a:endParaRPr lang="ru-RU" sz="2000" b="1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5764678"/>
                  </a:ext>
                </a:extLst>
              </a:tr>
              <a:tr h="50940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Bahnschrift" panose="020B0502040204020203" pitchFamily="34" charset="0"/>
                        </a:rPr>
                        <a:t>Учитель русского языка и литературы (ЧГ)</a:t>
                      </a:r>
                      <a:endParaRPr lang="ru-RU" sz="1800" b="0" dirty="0" smtClean="0">
                        <a:solidFill>
                          <a:srgbClr val="FF0000"/>
                        </a:solidFill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1665159"/>
                  </a:ext>
                </a:extLst>
              </a:tr>
              <a:tr h="40914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Bahnschrift" panose="020B0502040204020203" pitchFamily="34" charset="0"/>
                        </a:rPr>
                        <a:t>Учитель математики (МГ)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1721000"/>
                  </a:ext>
                </a:extLst>
              </a:tr>
              <a:tr h="42321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Bahnschrift" panose="020B0502040204020203" pitchFamily="34" charset="0"/>
                        </a:rPr>
                        <a:t>Учителя физики, химии, биологии (ЕНГ)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31586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Педагог-организатор</a:t>
                      </a:r>
                      <a:endParaRPr lang="ru-RU" sz="1800" b="0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429367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Методист</a:t>
                      </a:r>
                      <a:endParaRPr lang="ru-RU" sz="1800" b="0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1338269"/>
                  </a:ext>
                </a:extLst>
              </a:tr>
              <a:tr h="1468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Советник директора по воспитанию</a:t>
                      </a:r>
                      <a:endParaRPr lang="ru-RU" sz="1800" b="0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5448403"/>
                  </a:ext>
                </a:extLst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614361"/>
              </p:ext>
            </p:extLst>
          </p:nvPr>
        </p:nvGraphicFramePr>
        <p:xfrm>
          <a:off x="7106694" y="6759199"/>
          <a:ext cx="5562599" cy="263876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562599">
                  <a:extLst>
                    <a:ext uri="{9D8B030D-6E8A-4147-A177-3AD203B41FA5}">
                      <a16:colId xmlns:a16="http://schemas.microsoft.com/office/drawing/2014/main" val="3550549699"/>
                    </a:ext>
                  </a:extLst>
                </a:gridCol>
              </a:tblGrid>
              <a:tr h="6129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Дошкольные образовательные</a:t>
                      </a:r>
                      <a:r>
                        <a:rPr lang="ru-RU" sz="2000" b="1" baseline="0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организации</a:t>
                      </a:r>
                      <a:endParaRPr lang="ru-RU" sz="2000" b="1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5764678"/>
                  </a:ext>
                </a:extLst>
              </a:tr>
              <a:tr h="438182">
                <a:tc>
                  <a:txBody>
                    <a:bodyPr/>
                    <a:lstStyle/>
                    <a:p>
                      <a:pPr mar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Воспитатель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1665159"/>
                  </a:ext>
                </a:extLst>
              </a:tr>
              <a:tr h="351942">
                <a:tc>
                  <a:txBody>
                    <a:bodyPr/>
                    <a:lstStyle/>
                    <a:p>
                      <a:pPr mar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Старший воспитатель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1721000"/>
                  </a:ext>
                </a:extLst>
              </a:tr>
              <a:tr h="457203">
                <a:tc>
                  <a:txBody>
                    <a:bodyPr/>
                    <a:lstStyle/>
                    <a:p>
                      <a:pPr mar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Инструктор по физической культуре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315865"/>
                  </a:ext>
                </a:extLst>
              </a:tr>
              <a:tr h="448365">
                <a:tc>
                  <a:txBody>
                    <a:bodyPr/>
                    <a:lstStyle/>
                    <a:p>
                      <a:pPr mar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Музыкальный руководитель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8903424"/>
                  </a:ext>
                </a:extLst>
              </a:tr>
              <a:tr h="330167">
                <a:tc>
                  <a:txBody>
                    <a:bodyPr/>
                    <a:lstStyle/>
                    <a:p>
                      <a:pPr mar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Руководитель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ДОО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(заведующий)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6164685"/>
                  </a:ext>
                </a:extLst>
              </a:tr>
            </a:tbl>
          </a:graphicData>
        </a:graphic>
      </p:graphicFrame>
      <p:cxnSp>
        <p:nvCxnSpPr>
          <p:cNvPr id="35" name="Прямая со стрелкой 34"/>
          <p:cNvCxnSpPr/>
          <p:nvPr/>
        </p:nvCxnSpPr>
        <p:spPr>
          <a:xfrm flipH="1">
            <a:off x="6932592" y="4259493"/>
            <a:ext cx="2749692" cy="1592294"/>
          </a:xfrm>
          <a:prstGeom prst="straightConnector1">
            <a:avLst/>
          </a:prstGeom>
          <a:ln w="76200">
            <a:prstDash val="dash"/>
            <a:tailEnd type="arrow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2813359" y="5757855"/>
            <a:ext cx="69888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ru-RU" sz="4400" b="1" dirty="0" smtClean="0">
                <a:solidFill>
                  <a:srgbClr val="8A413E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По отдельной ссылке</a:t>
            </a:r>
            <a:endParaRPr lang="ru-RU" sz="4400" b="1" dirty="0">
              <a:solidFill>
                <a:srgbClr val="8A413E"/>
              </a:solidFill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9802195" y="4269842"/>
            <a:ext cx="3221655" cy="1695433"/>
          </a:xfrm>
          <a:prstGeom prst="straightConnector1">
            <a:avLst/>
          </a:prstGeom>
          <a:ln w="76200">
            <a:prstDash val="dash"/>
            <a:tailEnd type="arrow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3481050" y="6023705"/>
            <a:ext cx="5830243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" panose="020B0502040204020203" pitchFamily="34" charset="0"/>
              </a:rPr>
              <a:t>Другие педагогические работники </a:t>
            </a:r>
            <a:r>
              <a:rPr lang="ru-RU" sz="3200" b="1" dirty="0" smtClean="0">
                <a:latin typeface="Bahnschrift" panose="020B0502040204020203" pitchFamily="34" charset="0"/>
              </a:rPr>
              <a:t> - через личный кабинет, модуль «Повышение квалификации», вкладку «Диагностика»</a:t>
            </a:r>
            <a:endParaRPr lang="ru-RU" sz="3200" dirty="0">
              <a:latin typeface="Bahnschrift" panose="020B0502040204020203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68175" y="2333486"/>
            <a:ext cx="3315642" cy="1138773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Bahnschrift" panose="020B0502040204020203" pitchFamily="34" charset="0"/>
              </a:rPr>
              <a:t>Инструкция</a:t>
            </a:r>
          </a:p>
          <a:p>
            <a:pPr algn="ctr"/>
            <a:r>
              <a:rPr lang="ru-RU" sz="3200" dirty="0" smtClean="0">
                <a:latin typeface="Bahnschrift" panose="020B0502040204020203" pitchFamily="34" charset="0"/>
              </a:rPr>
              <a:t>С 05.09.2024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cxnSp>
        <p:nvCxnSpPr>
          <p:cNvPr id="98" name="Прямая со стрелкой 97"/>
          <p:cNvCxnSpPr>
            <a:endCxn id="97" idx="3"/>
          </p:cNvCxnSpPr>
          <p:nvPr/>
        </p:nvCxnSpPr>
        <p:spPr>
          <a:xfrm flipH="1" flipV="1">
            <a:off x="3483817" y="2902873"/>
            <a:ext cx="1234233" cy="8602"/>
          </a:xfrm>
          <a:prstGeom prst="straightConnector1">
            <a:avLst/>
          </a:prstGeom>
          <a:ln w="76200">
            <a:prstDash val="solid"/>
            <a:tailEnd type="arrow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1593850" y="338958"/>
            <a:ext cx="1546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00" dirty="0" smtClean="0">
                <a:solidFill>
                  <a:srgbClr val="524641"/>
                </a:solidFill>
                <a:latin typeface="Bahnschrift" panose="020B0502040204020203" pitchFamily="34" charset="0"/>
                <a:cs typeface="Druk Cyr"/>
              </a:rPr>
              <a:t>Диагностика профессиональных компетенций </a:t>
            </a:r>
            <a:r>
              <a:rPr lang="ru-RU" sz="2800" b="1" spc="100" dirty="0" smtClean="0">
                <a:solidFill>
                  <a:srgbClr val="524641"/>
                </a:solidFill>
                <a:latin typeface="Bahnschrift" panose="020B0502040204020203" pitchFamily="34" charset="0"/>
                <a:cs typeface="Druk Cyr"/>
              </a:rPr>
              <a:t>педагогических работников </a:t>
            </a:r>
            <a:r>
              <a:rPr lang="ru-RU" sz="2800" b="1" spc="100" dirty="0">
                <a:solidFill>
                  <a:srgbClr val="524641"/>
                </a:solidFill>
                <a:latin typeface="Bahnschrift" panose="020B0502040204020203" pitchFamily="34" charset="0"/>
                <a:cs typeface="Druk Cyr"/>
              </a:rPr>
              <a:t>- кандидатов на повышение квалификации в 2025 </a:t>
            </a:r>
            <a:r>
              <a:rPr lang="ru-RU" sz="2800" b="1" spc="100" dirty="0" smtClean="0">
                <a:solidFill>
                  <a:srgbClr val="524641"/>
                </a:solidFill>
                <a:latin typeface="Bahnschrift" panose="020B0502040204020203" pitchFamily="34" charset="0"/>
                <a:cs typeface="Druk Cyr"/>
              </a:rPr>
              <a:t>году (бюджет и </a:t>
            </a:r>
            <a:r>
              <a:rPr lang="ru-RU" sz="2800" b="1" spc="100" dirty="0" err="1" smtClean="0">
                <a:solidFill>
                  <a:srgbClr val="524641"/>
                </a:solidFill>
                <a:latin typeface="Bahnschrift" panose="020B0502040204020203" pitchFamily="34" charset="0"/>
                <a:cs typeface="Druk Cyr"/>
              </a:rPr>
              <a:t>внебюджет</a:t>
            </a:r>
            <a:r>
              <a:rPr lang="ru-RU" sz="2800" b="1" spc="100" dirty="0" smtClean="0">
                <a:solidFill>
                  <a:srgbClr val="524641"/>
                </a:solidFill>
                <a:latin typeface="Bahnschrift" panose="020B0502040204020203" pitchFamily="34" charset="0"/>
                <a:cs typeface="Druk Cyr"/>
              </a:rPr>
              <a:t>)</a:t>
            </a:r>
            <a:endParaRPr lang="ru-RU" sz="2800" b="1" spc="100" dirty="0">
              <a:solidFill>
                <a:srgbClr val="524641"/>
              </a:solidFill>
              <a:latin typeface="Bahnschrift" panose="020B0502040204020203" pitchFamily="34" charset="0"/>
              <a:cs typeface="Druk Cyr"/>
            </a:endParaRPr>
          </a:p>
          <a:p>
            <a:pPr algn="ctr"/>
            <a:r>
              <a:rPr lang="ru-RU" sz="2800" b="1" spc="100" dirty="0" smtClean="0">
                <a:solidFill>
                  <a:srgbClr val="8A413E"/>
                </a:solidFill>
                <a:latin typeface="Bahnschrift" panose="020B0502040204020203" pitchFamily="34" charset="0"/>
                <a:cs typeface="Druk Cyr"/>
              </a:rPr>
              <a:t>09.09.2024-18.09.2024</a:t>
            </a:r>
            <a:endParaRPr lang="ru-RU" sz="2800" b="1" spc="100" dirty="0">
              <a:solidFill>
                <a:srgbClr val="8A413E"/>
              </a:solidFill>
              <a:latin typeface="Bahnschrift" panose="020B0502040204020203" pitchFamily="34" charset="0"/>
              <a:cs typeface="Druk Cyr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039936"/>
              </p:ext>
            </p:extLst>
          </p:nvPr>
        </p:nvGraphicFramePr>
        <p:xfrm>
          <a:off x="7106693" y="9944764"/>
          <a:ext cx="5562599" cy="939399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562599">
                  <a:extLst>
                    <a:ext uri="{9D8B030D-6E8A-4147-A177-3AD203B41FA5}">
                      <a16:colId xmlns:a16="http://schemas.microsoft.com/office/drawing/2014/main" val="3550549699"/>
                    </a:ext>
                  </a:extLst>
                </a:gridCol>
              </a:tblGrid>
              <a:tr h="378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Дополнительное</a:t>
                      </a:r>
                      <a:r>
                        <a:rPr lang="ru-RU" sz="2000" b="1" baseline="0" dirty="0" smtClean="0">
                          <a:effectLst/>
                          <a:latin typeface="Bahnschrif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образование детей</a:t>
                      </a:r>
                      <a:endParaRPr lang="ru-RU" sz="2000" b="1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5764678"/>
                  </a:ext>
                </a:extLst>
              </a:tr>
              <a:tr h="488109">
                <a:tc>
                  <a:txBody>
                    <a:bodyPr/>
                    <a:lstStyle/>
                    <a:p>
                      <a:pPr marL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Педагог дополнительного образования, Руководитель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организации ДОД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166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9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s://ca-tatar.ru/media/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650" y="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108450" y="1226421"/>
            <a:ext cx="106680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Bahnschrift" panose="020B0502040204020203" pitchFamily="34" charset="0"/>
              </a:rPr>
              <a:t>Привести следующие должности в личных кабинетах в соответствие с перечнем</a:t>
            </a:r>
            <a:endParaRPr lang="ru-RU" sz="3600" dirty="0">
              <a:latin typeface="Bahnschrift" panose="020B0502040204020203" pitchFamily="34" charset="0"/>
            </a:endParaRPr>
          </a:p>
        </p:txBody>
      </p:sp>
      <p:pic>
        <p:nvPicPr>
          <p:cNvPr id="20" name="Рисунок 19"/>
          <p:cNvPicPr/>
          <p:nvPr/>
        </p:nvPicPr>
        <p:blipFill rotWithShape="1">
          <a:blip r:embed="rId3"/>
          <a:srcRect l="883" r="26883" b="13802"/>
          <a:stretch/>
        </p:blipFill>
        <p:spPr>
          <a:xfrm>
            <a:off x="9898701" y="4250488"/>
            <a:ext cx="5638801" cy="401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11957050" y="3420035"/>
            <a:ext cx="6477000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8A413E"/>
                </a:solidFill>
                <a:latin typeface="Bahnschrift" panose="020B0502040204020203" pitchFamily="34" charset="0"/>
              </a:rPr>
              <a:t>Ошибки</a:t>
            </a:r>
            <a:endParaRPr lang="ru-RU" sz="3600" dirty="0">
              <a:solidFill>
                <a:srgbClr val="8A413E"/>
              </a:solidFill>
              <a:latin typeface="Bahnschrift" panose="020B0502040204020203" pitchFamily="34" charset="0"/>
            </a:endParaRPr>
          </a:p>
        </p:txBody>
      </p:sp>
      <p:pic>
        <p:nvPicPr>
          <p:cNvPr id="27" name="Рисунок 26"/>
          <p:cNvPicPr/>
          <p:nvPr/>
        </p:nvPicPr>
        <p:blipFill rotWithShape="1">
          <a:blip r:embed="rId4"/>
          <a:srcRect r="25407" b="23312"/>
          <a:stretch/>
        </p:blipFill>
        <p:spPr>
          <a:xfrm>
            <a:off x="13745527" y="5846212"/>
            <a:ext cx="5907723" cy="404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1556732" y="5078655"/>
            <a:ext cx="246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5712870" y="6747685"/>
            <a:ext cx="2768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5513917" y="6697980"/>
            <a:ext cx="2768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1333676" y="4941821"/>
            <a:ext cx="2768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5314963" y="6467891"/>
            <a:ext cx="2768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64448"/>
              </p:ext>
            </p:extLst>
          </p:nvPr>
        </p:nvGraphicFramePr>
        <p:xfrm>
          <a:off x="565772" y="4335448"/>
          <a:ext cx="9983186" cy="35321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54652">
                  <a:extLst>
                    <a:ext uri="{9D8B030D-6E8A-4147-A177-3AD203B41FA5}">
                      <a16:colId xmlns:a16="http://schemas.microsoft.com/office/drawing/2014/main" val="3889441055"/>
                    </a:ext>
                  </a:extLst>
                </a:gridCol>
                <a:gridCol w="8928534">
                  <a:extLst>
                    <a:ext uri="{9D8B030D-6E8A-4147-A177-3AD203B41FA5}">
                      <a16:colId xmlns:a16="http://schemas.microsoft.com/office/drawing/2014/main" val="1249611134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Учитель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672369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Социальный педагог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428661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Педагог-психолог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980369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4.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Учитель-логопед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494332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Учитель-дефектолог (</a:t>
                      </a:r>
                      <a:r>
                        <a:rPr lang="ru-RU" sz="2800" dirty="0" err="1">
                          <a:effectLst/>
                        </a:rPr>
                        <a:t>олигофренопедагог</a:t>
                      </a:r>
                      <a:r>
                        <a:rPr lang="ru-RU" sz="2800" dirty="0">
                          <a:effectLst/>
                        </a:rPr>
                        <a:t>)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51046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Педагог-библиотекарь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058630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7.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Директор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352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Заместитель директора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6363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03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879260"/>
              </p:ext>
            </p:extLst>
          </p:nvPr>
        </p:nvGraphicFramePr>
        <p:xfrm>
          <a:off x="222250" y="168275"/>
          <a:ext cx="17548526" cy="1103752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972800">
                  <a:extLst>
                    <a:ext uri="{9D8B030D-6E8A-4147-A177-3AD203B41FA5}">
                      <a16:colId xmlns:a16="http://schemas.microsoft.com/office/drawing/2014/main" val="1753373289"/>
                    </a:ext>
                  </a:extLst>
                </a:gridCol>
                <a:gridCol w="6575726">
                  <a:extLst>
                    <a:ext uri="{9D8B030D-6E8A-4147-A177-3AD203B41FA5}">
                      <a16:colId xmlns:a16="http://schemas.microsoft.com/office/drawing/2014/main" val="139429554"/>
                    </a:ext>
                  </a:extLst>
                </a:gridCol>
              </a:tblGrid>
              <a:tr h="2362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814047279"/>
                  </a:ext>
                </a:extLst>
              </a:tr>
              <a:tr h="3496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ОБЩЕОБРАЗОВАТЕЛЬНЫЕ ОРГАНИЗАЦИИ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5471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начального общего образования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09-10.09.2024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2955853133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родного (татарского) языка и литературы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625146595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иностранного языка (английский язык)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381490848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истории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2222491651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русского языка и литературы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217275114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физической культуры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235873398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информатики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04368725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географии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906963816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обществознания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645301817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изобразительного искусства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3997077460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музыки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547704145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основ безопасности и защиты Родины (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ОБиЗР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9289925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технологии (преподавание для девочек)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398595287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технологии (преподавание для мальчиков)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337193875"/>
                  </a:ext>
                </a:extLst>
              </a:tr>
              <a:tr h="3203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биологии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52243480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математики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279675092"/>
                  </a:ext>
                </a:extLst>
              </a:tr>
              <a:tr h="339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физики и астрономии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3519983306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химии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203677917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педагог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8089718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3738296031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Учитель-логопед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13.09.2024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885834497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Учитель-дефектолог (олигофренопедагог)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066266645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Педагог-библиотекарь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121178010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06388185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директора по учебно-методической работе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2167041928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директора по воспитательной работе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2086107668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Педагог-организатор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151436749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Методист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3037990555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Советник директора по воспитанию и по взаимодействию с детскими общественными организациями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2652214733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РЕЗЕРВНЫЙ ДЕНЬ 1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14.09.2024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071931547"/>
                  </a:ext>
                </a:extLst>
              </a:tr>
              <a:tr h="3220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ДОШКОЛЬНЫЕ ОБРАЗОВАТЕЛЬНЫЕ ОРГАНИЗАЦИИ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64064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15-18.09.2024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570976525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Старший воспитатель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15-18.09.2024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191510797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Инструктор по физической культуре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15-18.09.2024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1697440372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Музыкальный руководитель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15-18.09.2024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123791031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дошкольной образовательной организации (заведующий)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15-18.09.2024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680755720"/>
                  </a:ext>
                </a:extLst>
              </a:tr>
              <a:tr h="29776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56497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 дополнительного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образования,   Руководитель организации ДОД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18.09.2024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 anchor="ctr"/>
                </a:tc>
                <a:extLst>
                  <a:ext uri="{0D108BD9-81ED-4DB2-BD59-A6C34878D82A}">
                    <a16:rowId xmlns:a16="http://schemas.microsoft.com/office/drawing/2014/main" val="4042553309"/>
                  </a:ext>
                </a:extLst>
              </a:tr>
              <a:tr h="236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РЕЗЕРВНЫЙ ДЕНЬ 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18.09.2024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11" marR="66511" marT="0" marB="0"/>
                </a:tc>
                <a:extLst>
                  <a:ext uri="{0D108BD9-81ED-4DB2-BD59-A6C34878D82A}">
                    <a16:rowId xmlns:a16="http://schemas.microsoft.com/office/drawing/2014/main" val="2718757225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17796256" y="168275"/>
            <a:ext cx="2270426" cy="1143000"/>
          </a:xfrm>
          <a:prstGeom prst="rect">
            <a:avLst/>
          </a:prstGeom>
        </p:spPr>
        <p:txBody>
          <a:bodyPr vert="horz" lIns="91439" tIns="45719" rIns="91439" bIns="4571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buClr>
                <a:srgbClr val="64BDE1"/>
              </a:buClr>
              <a:defRPr/>
            </a:pPr>
            <a:r>
              <a:rPr lang="ru-RU" sz="2400" dirty="0" smtClean="0">
                <a:solidFill>
                  <a:srgbClr val="FF0000"/>
                </a:solidFill>
                <a:latin typeface="Montserrat" panose="00000500000000000000" pitchFamily="2" charset="-52"/>
                <a:ea typeface="+mn-ea"/>
                <a:cs typeface="Times New Roman" panose="02020603050405020304" pitchFamily="18" charset="0"/>
              </a:rPr>
              <a:t>ГРАФИК ДИАГНОСТИКИ </a:t>
            </a:r>
          </a:p>
          <a:p>
            <a:pPr fontAlgn="base">
              <a:spcAft>
                <a:spcPct val="0"/>
              </a:spcAft>
              <a:buClr>
                <a:srgbClr val="64BDE1"/>
              </a:buClr>
              <a:defRPr/>
            </a:pPr>
            <a:r>
              <a:rPr lang="ru-RU" sz="2400" dirty="0">
                <a:solidFill>
                  <a:srgbClr val="FF0000"/>
                </a:solidFill>
                <a:latin typeface="Montserrat" panose="00000500000000000000" pitchFamily="2" charset="-52"/>
                <a:ea typeface="+mn-ea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rgbClr val="FF0000"/>
                </a:solidFill>
                <a:latin typeface="Montserrat" panose="00000500000000000000" pitchFamily="2" charset="-52"/>
                <a:ea typeface="+mn-ea"/>
                <a:cs typeface="Times New Roman" panose="02020603050405020304" pitchFamily="18" charset="0"/>
              </a:rPr>
              <a:t> 2024 г.</a:t>
            </a:r>
            <a:endParaRPr lang="ru-RU" sz="2400" dirty="0">
              <a:solidFill>
                <a:srgbClr val="FF0000"/>
              </a:solidFill>
              <a:latin typeface="Montserrat" panose="00000500000000000000" pitchFamily="2" charset="-5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93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ca-tatar.ru/media/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650" y="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55850" y="3673475"/>
            <a:ext cx="1531620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33BF3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10-12 сентября 2024 г.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компетенций воспитателей дошкольных образовательных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</a:p>
          <a:p>
            <a:pPr algn="ctr"/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проходят воспитатели, 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участвующие в диагностике (09-18.09.2024)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63251" y="3978275"/>
            <a:ext cx="1219436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spc="300" dirty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Спасибо за внимание!</a:t>
            </a:r>
          </a:p>
          <a:p>
            <a:pPr algn="ctr"/>
            <a:r>
              <a:rPr lang="ru-RU" sz="6600" spc="300" dirty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И</a:t>
            </a:r>
            <a:r>
              <a:rPr lang="ru-RU" sz="6600" spc="300" dirty="0" smtClean="0">
                <a:solidFill>
                  <a:srgbClr val="524641"/>
                </a:solidFill>
                <a:latin typeface="Bahnschrift" panose="020B0502040204020203" pitchFamily="34" charset="0"/>
                <a:ea typeface="+mj-ea"/>
                <a:cs typeface="Druk Cyr"/>
              </a:rPr>
              <a:t>гътибарыгыз өчен рәхмәт!</a:t>
            </a:r>
            <a:endParaRPr lang="ru-RU" sz="6600" spc="300" dirty="0">
              <a:solidFill>
                <a:srgbClr val="524641"/>
              </a:solidFill>
              <a:latin typeface="Bahnschrift" panose="020B0502040204020203" pitchFamily="34" charset="0"/>
              <a:ea typeface="+mj-ea"/>
              <a:cs typeface="Druk Cyr"/>
            </a:endParaRPr>
          </a:p>
        </p:txBody>
      </p:sp>
      <p:pic>
        <p:nvPicPr>
          <p:cNvPr id="10" name="Picture 2" descr="https://ca-tatar.ru/media/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650" y="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23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16898</TotalTime>
  <Words>386</Words>
  <Application>Microsoft Office PowerPoint</Application>
  <PresentationFormat>Произвольный</PresentationFormat>
  <Paragraphs>131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Verdana</vt:lpstr>
      <vt:lpstr>Montserrat</vt:lpstr>
      <vt:lpstr>Times New Roman</vt:lpstr>
      <vt:lpstr>Bahnschrift</vt:lpstr>
      <vt:lpstr>Druk Cyr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Гузель Гиниатуллина</dc:creator>
  <cp:lastModifiedBy>Лейсан Ильясовна</cp:lastModifiedBy>
  <cp:revision>453</cp:revision>
  <cp:lastPrinted>2023-03-06T07:32:08Z</cp:lastPrinted>
  <dcterms:created xsi:type="dcterms:W3CDTF">2023-01-13T17:17:54Z</dcterms:created>
  <dcterms:modified xsi:type="dcterms:W3CDTF">2024-09-04T08:02:16Z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